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9" r:id="rId12"/>
    <p:sldId id="270" r:id="rId13"/>
    <p:sldId id="272" r:id="rId14"/>
    <p:sldId id="318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  <p:sldId id="286" r:id="rId29"/>
    <p:sldId id="323" r:id="rId30"/>
    <p:sldId id="288" r:id="rId31"/>
    <p:sldId id="287" r:id="rId32"/>
    <p:sldId id="289" r:id="rId33"/>
    <p:sldId id="316" r:id="rId34"/>
    <p:sldId id="324" r:id="rId35"/>
    <p:sldId id="290" r:id="rId36"/>
    <p:sldId id="291" r:id="rId37"/>
    <p:sldId id="333" r:id="rId38"/>
    <p:sldId id="292" r:id="rId39"/>
    <p:sldId id="294" r:id="rId40"/>
    <p:sldId id="295" r:id="rId41"/>
    <p:sldId id="296" r:id="rId42"/>
    <p:sldId id="338" r:id="rId43"/>
    <p:sldId id="297" r:id="rId44"/>
    <p:sldId id="337" r:id="rId45"/>
    <p:sldId id="298" r:id="rId46"/>
    <p:sldId id="299" r:id="rId47"/>
    <p:sldId id="300" r:id="rId48"/>
    <p:sldId id="301" r:id="rId49"/>
    <p:sldId id="325" r:id="rId50"/>
    <p:sldId id="329" r:id="rId51"/>
    <p:sldId id="302" r:id="rId52"/>
    <p:sldId id="336" r:id="rId53"/>
    <p:sldId id="304" r:id="rId54"/>
    <p:sldId id="334" r:id="rId55"/>
    <p:sldId id="305" r:id="rId56"/>
    <p:sldId id="335" r:id="rId57"/>
    <p:sldId id="306" r:id="rId58"/>
    <p:sldId id="307" r:id="rId59"/>
    <p:sldId id="308" r:id="rId60"/>
    <p:sldId id="309" r:id="rId61"/>
    <p:sldId id="330" r:id="rId62"/>
    <p:sldId id="312" r:id="rId63"/>
    <p:sldId id="310" r:id="rId64"/>
    <p:sldId id="327" r:id="rId65"/>
    <p:sldId id="314" r:id="rId66"/>
    <p:sldId id="331" r:id="rId67"/>
    <p:sldId id="315" r:id="rId68"/>
    <p:sldId id="332" r:id="rId69"/>
    <p:sldId id="326" r:id="rId7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403" autoAdjust="0"/>
  </p:normalViewPr>
  <p:slideViewPr>
    <p:cSldViewPr>
      <p:cViewPr varScale="1">
        <p:scale>
          <a:sx n="62" d="100"/>
          <a:sy n="62" d="100"/>
        </p:scale>
        <p:origin x="96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7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3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8F47FD-E5FC-6996-7026-1B379B26AD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14603-B9E2-40F4-76FD-8616877BDEF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D94FA035-8991-4729-AC52-F8FDA2B1BE7F}" type="datetimeFigureOut">
              <a:rPr lang="en-US"/>
              <a:pPr>
                <a:defRPr/>
              </a:pPr>
              <a:t>2023-09-21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ADF7623-CF51-BA9E-CC9A-0C44B1F6F1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4D32226-2F5E-2B9E-E75A-17FAD0E2E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D1DAA-4845-0550-7AE9-02C73100667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ADD84-31C0-B3E9-A972-0B4EF0D53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50F1F4D-0C79-4D9B-9CB6-9955073634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5AA081B4-C610-72A2-85B7-0D8839DAB9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A51B0EA7-DF99-4CA1-E5E1-3726DC17DF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79EE0A71-98BF-D33B-0ECD-DDC8AE4D4C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5E70280-6C47-4C00-9AFB-F1D792402F9B}" type="slidenum">
              <a:rPr lang="en-US" altLang="en-US"/>
              <a:pPr/>
              <a:t>50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2A91E9-FF79-242F-4A4C-F52803D878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FDC813-7E0B-566D-9C43-30E7E78152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CC5B32-DEAB-EE9D-557F-308444EB0B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F6EB87-396E-4DEA-ADCB-0CD1FDF868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7797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A5634B-5EDB-BBB8-A7E4-9212FF7CEF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C9604C-DCC1-AE38-FCF0-DF7D9808BA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43125D-87C2-E12D-FDA1-59D68CDFE1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4E8084-9FF3-4839-A0D0-78CAAB497D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52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698C46-D9A9-FA51-5599-2AD0BD0E1E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AE9526-8935-C391-7E3C-681D5BCD06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559098-BEA2-5E80-0335-3CB661FBE4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0914F6-3DBB-447D-8D55-889A628603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22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9F4A47-9ABD-6A3E-55F5-AE71FF91AF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2E755C-87B4-E4B3-DA0C-AFB54AFFC5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4027BB-0D13-24DD-EC8C-BE8C342703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8FDDF7-45FA-4478-90A1-B78DFE01F6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353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5442D9-A8E8-2426-43E5-5F557E0E65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C61CE9-DF85-D9A9-C9A2-6DE7513B22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499691-44BB-9959-A169-1635E1C7F0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B29358-F367-4B7C-A1D3-B226602ABB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49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A60197-98E1-AFCC-C60B-B99A3F095C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E526FD-3469-9498-AAA8-C6A3F046C5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A24F13-D052-28B3-EF02-5E57761E69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4AE709-1E8B-4FA4-B7EE-C26A312E4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5960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10C0875-587E-C6B1-21BA-90899BE0DF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B7E11A0-6A25-31D9-A7DD-A7ED731302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F4D4D6F-9FC4-F2BC-DE34-DB57B1105C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ED108B-629B-4FF1-AB10-8C792AF71D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6110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DA17415-4BBE-9EDF-073D-F49BD10313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4F43DB-19C5-6363-789C-18A0EC1F7E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E8E528-A752-6F95-7E28-84F83B29FE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7C502-B5FA-41D9-A035-34421B11C8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656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D5B847F-0C1E-A9EE-390E-96B50BE565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8229047-130A-FD72-D7A0-92D1FA189E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40DDBF7-CB58-6421-A6AB-0D0A7FE1E6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C1C051-6C7F-4577-9799-30385A761F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294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C77DC8-F6D1-9665-516D-52677E4FCC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DA5731-E81C-6FF5-2CDC-2A801D6E0A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C4220-5D7C-D2E8-B270-A417D156AB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C53BB-FDB6-46CE-B8CA-26A173E2E6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283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E6B291-310E-8E2D-5095-F781453A43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67370D-F725-9EDB-41E2-22016A98C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6AB1D3-9E89-A374-CF89-CA88838EC0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335222-0299-48D4-AA5C-F31419B92D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8366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8755BD7-86AA-F0BB-6F39-349E7DC164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A5DA073-4310-6978-33F7-CA87743289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213FADC-B8ED-2C00-46B8-98EB6152529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4E4D999-CA29-6E02-C14F-04C16560CD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4B69A7E-8977-A5AB-5A5B-4A9B2ECC1A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9876AF4-DD18-4280-8225-10EA8D39E07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R0KMs1BG6o?feature=oembe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daecEEWJJI?feature=oembed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rtiFBC0wms?feature=oembed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UOghfo7VGI?feature=oembed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iFM-YHxg_0?feature=oembed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Z5ZZ-Vvk54?feature=oembed" TargetMode="External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My%20Documents\!2%20Curriculum\Don't%20Click%20Me\Mechanics\Piston%20Ring%20Expanders%20(short).mp4" TargetMode="External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MD8kZUzC78?feature=oembed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My%20Documents\!2%20Curriculum\Don't%20Click%20Me\Mechanics\Honing.wmv" TargetMode="Externa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7JuMGsyDAg?feature=oembed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My%20Documents\!2%20Curriculum\Don't%20Click%20Me\Mechanics\install%20pistons%20(short).wmv" TargetMode="External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4nq6TT2Xu8?feature=oembed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gAY0wlBgjQ?feature=oembed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YbqB1lwu50?feature=oembed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AZvoUBJAcE?feature=oembed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4424D73-2807-E703-E4FD-A182F682302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HAND TOOLS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A784808-9C60-8724-DD07-87D891797B7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24E947E-ED19-547D-BB39-F4F151D7D4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HACKSAWS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5978D5F9-E4D1-B130-7753-480D23C58E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Used to cut tubing, bolts, other materials</a:t>
            </a:r>
          </a:p>
          <a:p>
            <a:pPr eaLnBrk="1" hangingPunct="1"/>
            <a:r>
              <a:rPr lang="en-US" altLang="en-US"/>
              <a:t>Let the saw do the work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47A55466-BEFE-54C6-6B3F-D24B3A471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3352800"/>
            <a:ext cx="5718175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099CB9AC-427E-7395-EA6F-97D6CEC156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VISE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AA02006E-08F7-7033-2953-D484708D16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 bench mounted clamp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34951498-F9C8-8946-2B0F-2A9F395B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2763838"/>
            <a:ext cx="5507037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0BEC628-B541-18FE-F32A-C3A549A52B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CLEANING TOOLS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6C30983D-53D6-76E2-D278-D3B7464E73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Wire Brushes and Gasket Scrapers</a:t>
            </a:r>
          </a:p>
          <a:p>
            <a:pPr eaLnBrk="1" hangingPunct="1"/>
            <a:r>
              <a:rPr lang="en-US" altLang="en-US"/>
              <a:t>Wear eye protection!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33268E7B-E8F5-112E-C712-458933190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2971800"/>
            <a:ext cx="48895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7ECB0CDA-249B-53B1-5A2F-4383C1D39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5686425"/>
            <a:ext cx="49244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4131357-CF33-299E-8346-BD27F6E16A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CLEANING TOOLS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9D54C08-D3A1-B788-3828-47C9AA492C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Solvent Tank</a:t>
            </a:r>
          </a:p>
          <a:p>
            <a:pPr eaLnBrk="1" hangingPunct="1"/>
            <a:r>
              <a:rPr lang="en-US" altLang="en-US"/>
              <a:t>Wear eye protection!</a:t>
            </a:r>
          </a:p>
          <a:p>
            <a:pPr eaLnBrk="1" hangingPunct="1"/>
            <a:r>
              <a:rPr lang="en-US" altLang="en-US"/>
              <a:t>Wear rubber gloves!</a:t>
            </a:r>
          </a:p>
        </p:txBody>
      </p:sp>
      <p:pic>
        <p:nvPicPr>
          <p:cNvPr id="16388" name="Picture 4" descr="DSC00159">
            <a:extLst>
              <a:ext uri="{FF2B5EF4-FFF2-40B4-BE49-F238E27FC236}">
                <a16:creationId xmlns:a16="http://schemas.microsoft.com/office/drawing/2014/main" id="{F2F6BEA5-2DDD-CD7B-B13E-B70328535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3382963"/>
            <a:ext cx="46355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>
            <a:extLst>
              <a:ext uri="{FF2B5EF4-FFF2-40B4-BE49-F238E27FC236}">
                <a16:creationId xmlns:a16="http://schemas.microsoft.com/office/drawing/2014/main" id="{6AAD8A39-7D05-A999-5B08-63E5965073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" name="Online Media 2" title="Parts Washer - Cleaning Parts with the 20 Gallon Washer from Eastwood">
            <a:hlinkClick r:id="" action="ppaction://media"/>
            <a:extLst>
              <a:ext uri="{FF2B5EF4-FFF2-40B4-BE49-F238E27FC236}">
                <a16:creationId xmlns:a16="http://schemas.microsoft.com/office/drawing/2014/main" id="{22924C02-7951-0034-A5B8-4C23108477E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93A426C-A99A-C35F-0072-97AD8DDE19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SCREWDRIVERS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F46D45F3-72E7-6DC2-D664-EB2541B877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Flat blade</a:t>
            </a:r>
          </a:p>
          <a:p>
            <a:pPr eaLnBrk="1" hangingPunct="1"/>
            <a:r>
              <a:rPr lang="en-US" altLang="en-US"/>
              <a:t>Philips</a:t>
            </a:r>
          </a:p>
          <a:p>
            <a:pPr eaLnBrk="1" hangingPunct="1"/>
            <a:r>
              <a:rPr lang="en-US" altLang="en-US"/>
              <a:t>Robertson</a:t>
            </a:r>
          </a:p>
          <a:p>
            <a:pPr eaLnBrk="1" hangingPunct="1"/>
            <a:r>
              <a:rPr lang="en-US" altLang="en-US"/>
              <a:t>Torx</a:t>
            </a:r>
          </a:p>
          <a:p>
            <a:pPr eaLnBrk="1" hangingPunct="1"/>
            <a:r>
              <a:rPr lang="en-US" altLang="en-US"/>
              <a:t>Clutch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Do not use as a pry bar</a:t>
            </a:r>
          </a:p>
          <a:p>
            <a:pPr lvl="1" eaLnBrk="1" hangingPunct="1"/>
            <a:r>
              <a:rPr lang="en-US" altLang="en-US"/>
              <a:t>Instead, use a pry bar</a:t>
            </a: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12488D75-EE77-5A72-2BDD-2B5DECD73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1447800"/>
            <a:ext cx="5873750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11F482A-DF58-74FE-A6F3-6DE639B3B1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SLIP JOINT PLIERS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D106559-FDBA-8088-4F03-BEE08B95BA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Two sizes of adjustability</a:t>
            </a:r>
          </a:p>
        </p:txBody>
      </p:sp>
      <p:pic>
        <p:nvPicPr>
          <p:cNvPr id="19460" name="Picture 5">
            <a:extLst>
              <a:ext uri="{FF2B5EF4-FFF2-40B4-BE49-F238E27FC236}">
                <a16:creationId xmlns:a16="http://schemas.microsoft.com/office/drawing/2014/main" id="{12F5C0A6-4C21-FD7D-462C-562719BE9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14600"/>
            <a:ext cx="7318375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DD3B60A-3225-C67E-27F7-1F412C059C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WATER PUMP PLIERS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910EC28-D05C-68BA-48EC-B4370AB7C8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Five or so sizes of adjustability</a:t>
            </a:r>
          </a:p>
          <a:p>
            <a:pPr eaLnBrk="1" hangingPunct="1"/>
            <a:r>
              <a:rPr lang="en-US" altLang="en-US"/>
              <a:t>“Channel-Lock” is a brand name</a:t>
            </a:r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3FD0D204-C7A0-9E41-FB79-4E3A996B7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95600"/>
            <a:ext cx="7316788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64687DBE-AB7C-A352-169A-7569237618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NEEDLE NOSE PLIERS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854CC259-F02C-1772-31F1-4D81946278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Great for grabbing or holding small clips or pins</a:t>
            </a:r>
          </a:p>
          <a:p>
            <a:pPr eaLnBrk="1" hangingPunct="1"/>
            <a:r>
              <a:rPr lang="en-US" altLang="en-US"/>
              <a:t>Also has a small wire cutter</a:t>
            </a: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154839E1-2325-CD6D-0307-EEDAD280C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0400"/>
            <a:ext cx="7316788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96DF1024-7024-8470-D158-A54E532082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SIDE CUTTERS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6570806-7DF6-07B4-D70B-BA4DFA4DE6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Also called Diagonal Pliers</a:t>
            </a:r>
          </a:p>
          <a:p>
            <a:pPr eaLnBrk="1" hangingPunct="1"/>
            <a:r>
              <a:rPr lang="en-US" altLang="en-US"/>
              <a:t>For cutting ROUND</a:t>
            </a: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E78C7732-599E-5143-8984-B978D7474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19400"/>
            <a:ext cx="7318375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BE0E249-C51D-9392-581C-F48F2919AA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59A0E7A-4BE3-BB0D-ADBE-B52DD911D1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E1F6C16-1CBF-EE7E-C2DD-AF7EF911C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266700"/>
            <a:ext cx="5792788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57B46823-7EB6-BEAA-A350-15C02AF572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SNAP RING PLIERS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F1D6D8BB-77A7-BB06-953C-2F8664066A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i="1"/>
              <a:t>Internal</a:t>
            </a:r>
            <a:r>
              <a:rPr lang="en-US" altLang="en-US"/>
              <a:t> or </a:t>
            </a:r>
            <a:r>
              <a:rPr lang="en-US" altLang="en-US" i="1"/>
              <a:t>External</a:t>
            </a:r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F108E452-2639-7084-2FDE-D773A0642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38" y="2743200"/>
            <a:ext cx="5792787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">
            <a:extLst>
              <a:ext uri="{FF2B5EF4-FFF2-40B4-BE49-F238E27FC236}">
                <a16:creationId xmlns:a16="http://schemas.microsoft.com/office/drawing/2014/main" id="{42700A95-B407-0910-79D6-6457C1170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968875"/>
            <a:ext cx="390683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5456E0F4-0352-AFCF-4E0E-32E61904D3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LOCKING PLIERS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AAFFB1A0-507F-FB49-CA41-621B717313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“Vice Grip” is a brand name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05C5D434-8EAC-B26C-8BB9-7080C0CE4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43200"/>
            <a:ext cx="7318375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5BB0C5CA-4CE7-3371-EC2D-BE6FA19FF8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WRENCHES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73AD8649-29F0-819B-708A-FD326A4644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609600" indent="-609600" eaLnBrk="1" hangingPunct="1">
              <a:buFontTx/>
              <a:buAutoNum type="alphaUcPeriod"/>
            </a:pPr>
            <a:r>
              <a:rPr lang="en-US" altLang="en-US"/>
              <a:t>Open End</a:t>
            </a:r>
          </a:p>
          <a:p>
            <a:pPr marL="609600" indent="-609600" eaLnBrk="1" hangingPunct="1">
              <a:buFontTx/>
              <a:buAutoNum type="alphaUcPeriod"/>
            </a:pPr>
            <a:r>
              <a:rPr lang="en-US" altLang="en-US"/>
              <a:t>Box End</a:t>
            </a:r>
          </a:p>
          <a:p>
            <a:pPr marL="609600" indent="-609600" eaLnBrk="1" hangingPunct="1">
              <a:buFontTx/>
              <a:buAutoNum type="alphaUcPeriod"/>
            </a:pPr>
            <a:r>
              <a:rPr lang="en-US" altLang="en-US"/>
              <a:t>Combination End</a:t>
            </a:r>
          </a:p>
          <a:p>
            <a:pPr marL="609600" indent="-609600" eaLnBrk="1" hangingPunct="1">
              <a:buFontTx/>
              <a:buAutoNum type="alphaUcPeriod"/>
            </a:pPr>
            <a:r>
              <a:rPr lang="en-US" altLang="en-US"/>
              <a:t>Flare Nut Wrench </a:t>
            </a: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36C7AD94-3602-909F-0C24-EB9947B99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430338"/>
            <a:ext cx="4686300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E9CE2BA-A91F-14A7-3D4D-337138435A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SOCKETS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C2E98056-7AF6-865C-6D82-F73540DDC9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Fastest and most convenient</a:t>
            </a:r>
          </a:p>
          <a:p>
            <a:pPr eaLnBrk="1" hangingPunct="1"/>
            <a:r>
              <a:rPr lang="en-US" altLang="en-US"/>
              <a:t>6-point and 12-point</a:t>
            </a:r>
          </a:p>
          <a:p>
            <a:pPr eaLnBrk="1" hangingPunct="1"/>
            <a:r>
              <a:rPr lang="en-US" altLang="en-US"/>
              <a:t>Deep-well and standard (shallow) depth</a:t>
            </a: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0E9C8486-86B2-26E4-DBD1-1AB54045B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17913"/>
            <a:ext cx="73167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BCEE826F-7D2A-53E7-FBD4-FAB1761745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SWIVEL SOCKETS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445800B4-D786-9246-3226-8270C17934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Allows the user to turn fastener at an angle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Universal Joint has no socket</a:t>
            </a: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47512BCB-B69E-7704-DAA5-DF9140113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4176713"/>
            <a:ext cx="2716212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>
            <a:extLst>
              <a:ext uri="{FF2B5EF4-FFF2-40B4-BE49-F238E27FC236}">
                <a16:creationId xmlns:a16="http://schemas.microsoft.com/office/drawing/2014/main" id="{F7969478-1074-2063-2D38-894EC74A7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75125"/>
            <a:ext cx="5761038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5C6DE50E-DE63-842F-8003-3E9DAF20A9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SPEED HANDLE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4DA225CA-111E-7444-D4C4-1C296A157E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Allows faster removal/installation</a:t>
            </a:r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89573459-F1FA-3F41-8E8D-80FFC3DDD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19400"/>
            <a:ext cx="731678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35666611-928D-EE48-6616-49780CC849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BREAKER BAR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0C6BDD08-0EDB-CA8D-C469-C82A3FE01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THIS IS THE TOOL YOU WANT</a:t>
            </a:r>
          </a:p>
          <a:p>
            <a:pPr eaLnBrk="1" hangingPunct="1"/>
            <a:r>
              <a:rPr lang="en-US" altLang="en-US"/>
              <a:t>Also called a Flex-Bar</a:t>
            </a:r>
          </a:p>
          <a:p>
            <a:pPr eaLnBrk="1" hangingPunct="1"/>
            <a:r>
              <a:rPr lang="en-US" altLang="en-US"/>
              <a:t>Allows considerable leverage</a:t>
            </a:r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19D16383-4B0C-6C61-A955-B8C7D9E0A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3741738"/>
            <a:ext cx="7316788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B074F330-22FE-F475-0B7F-F03147F05C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RATCHET HANDLE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D9E0F82F-6687-0E16-6088-23B4A24395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Ratcheting mechanism inside allows rapid use in a confined space</a:t>
            </a:r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1D331F3B-417D-B5CE-7E06-5C3E2505A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3451225"/>
            <a:ext cx="7316788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27398E8-0ED2-6248-9244-14FD5AE087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EXTENSIONS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47DD93F5-0BF9-65CD-F19B-2FD0F4CC5E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105400" cy="4525963"/>
          </a:xfrm>
        </p:spPr>
        <p:txBody>
          <a:bodyPr/>
          <a:lstStyle/>
          <a:p>
            <a:pPr eaLnBrk="1" hangingPunct="1"/>
            <a:r>
              <a:rPr lang="en-US" altLang="en-US"/>
              <a:t>Allows a longer reach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CAUTION: extensions “flex”, reducing force</a:t>
            </a:r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F93CC1C0-49A2-0842-AA69-604E9FAEC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1282700"/>
            <a:ext cx="3636962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E4177D33-E914-F4F8-2E12-519787FB44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REMOVING BROKEN BOLTS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93FA941F-9B97-9BC6-6D84-3C810BA997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Broken fasteners is a FACT OF LIFE</a:t>
            </a:r>
          </a:p>
          <a:p>
            <a:pPr eaLnBrk="1" hangingPunct="1"/>
            <a:r>
              <a:rPr lang="en-US" altLang="en-US"/>
              <a:t>Try to avoid breaking the fastener in the first place:</a:t>
            </a:r>
          </a:p>
          <a:p>
            <a:pPr lvl="1" eaLnBrk="1" hangingPunct="1"/>
            <a:r>
              <a:rPr lang="en-US" altLang="en-US"/>
              <a:t>Turn the correct direction</a:t>
            </a:r>
          </a:p>
          <a:p>
            <a:pPr lvl="1" eaLnBrk="1" hangingPunct="1"/>
            <a:r>
              <a:rPr lang="en-US" altLang="en-US"/>
              <a:t>Penetrating oil</a:t>
            </a:r>
          </a:p>
          <a:p>
            <a:pPr lvl="1" eaLnBrk="1" hangingPunct="1"/>
            <a:r>
              <a:rPr lang="en-US" altLang="en-US"/>
              <a:t>Heat</a:t>
            </a:r>
          </a:p>
          <a:p>
            <a:pPr lvl="1" eaLnBrk="1" hangingPunct="1"/>
            <a:r>
              <a:rPr lang="en-US" altLang="en-US"/>
              <a:t>Tapping with hammer</a:t>
            </a:r>
          </a:p>
          <a:p>
            <a:pPr eaLnBrk="1" hangingPunct="1"/>
            <a:r>
              <a:rPr lang="en-US" altLang="en-US" i="1" u="sng"/>
              <a:t>When</a:t>
            </a:r>
            <a:r>
              <a:rPr lang="en-US" altLang="en-US"/>
              <a:t> a fastener breaks, there are ways of dealing with it.  Try the easiest fixes first….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4A29BC7-B247-1946-0331-43EFF2AECB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HAMMERS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E04453B8-00F2-3110-819C-422178BAFB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Used for striking, riveting, and gasket cutting</a:t>
            </a:r>
          </a:p>
          <a:p>
            <a:pPr eaLnBrk="1" hangingPunct="1"/>
            <a:r>
              <a:rPr lang="en-US" altLang="en-US"/>
              <a:t>Wear eye protection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48D19658-BACB-E101-36D1-AF285B265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3813175"/>
            <a:ext cx="7315200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55AFF178-10D7-D15C-CA1B-AE70852210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REMOVING BROKEN BOLTS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D2E7E874-FDFD-4F1A-1825-F68D1ABD02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0141EA5D-2129-8340-FCD1-6D3D98188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1641475"/>
            <a:ext cx="73183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2729E325-894B-3CA6-E6A7-293E04BA04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REMOVING BROKEN BOLTS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377F7C0-5CDF-D4C9-B614-F41B2834D6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38DCC7FC-0106-69C0-1640-037C4DFAC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316788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E8AA3149-A508-58EA-AF3A-3237D7BDA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REMOVING BROKEN BOLTS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ECF86ECE-3348-EC5A-7A64-59BC681195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FB27449C-B691-021C-40DB-4051D6161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1787525"/>
            <a:ext cx="7318375" cy="432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>
            <a:extLst>
              <a:ext uri="{FF2B5EF4-FFF2-40B4-BE49-F238E27FC236}">
                <a16:creationId xmlns:a16="http://schemas.microsoft.com/office/drawing/2014/main" id="{BF28DACF-A536-3A60-2309-0679396284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" name="Online Media 2" title="How to use a Screw Extractor Set - (Remove broken or stripped screws)">
            <a:hlinkClick r:id="" action="ppaction://media"/>
            <a:extLst>
              <a:ext uri="{FF2B5EF4-FFF2-40B4-BE49-F238E27FC236}">
                <a16:creationId xmlns:a16="http://schemas.microsoft.com/office/drawing/2014/main" id="{6A635E8A-171C-1830-3B15-3363C71C2E8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1A13128B-9912-3CB8-7E9D-83647AE95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FIXING DAMAGED THREADS</a:t>
            </a:r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66391BC4-FBB9-9930-1D4B-73F4256D4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Reality 1: When a threaded hole becomes stripped or damaged (usually aluminum threads)</a:t>
            </a:r>
          </a:p>
          <a:p>
            <a:endParaRPr lang="en-US" altLang="en-US"/>
          </a:p>
          <a:p>
            <a:r>
              <a:rPr lang="en-US" altLang="en-US"/>
              <a:t>Reality 2: When removing or drilling out a broken fastener goes horribly wrong</a:t>
            </a:r>
          </a:p>
          <a:p>
            <a:endParaRPr lang="en-US" altLang="en-US"/>
          </a:p>
          <a:p>
            <a:r>
              <a:rPr lang="en-US" altLang="en-US"/>
              <a:t>“Heli-Coil” to the rescue </a:t>
            </a:r>
          </a:p>
          <a:p>
            <a:pPr lvl="1"/>
            <a:r>
              <a:rPr lang="en-US" altLang="en-US" i="1"/>
              <a:t>(but they’re not cheap)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5317020-14A3-4FED-E63B-AEB51414A0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FIXING DAMAGED THREADS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3A3FF13C-510B-B4B3-2160-FC5F1CF960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79500053-E53A-15AB-D72C-F6C46050A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1498600"/>
            <a:ext cx="6154738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F3DEB9A8-848A-800C-3FDA-7C0A856417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FIXING DAMAGED THREADS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70BAF526-6FD3-AC76-7B89-EA8CE80349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F820704A-4221-5D0D-3591-AF8858187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1787525"/>
            <a:ext cx="7316787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773A9-7A27-1586-A0C1-17320BC85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Thread Repair - How to install a Helicoil">
            <a:hlinkClick r:id="" action="ppaction://media"/>
            <a:extLst>
              <a:ext uri="{FF2B5EF4-FFF2-40B4-BE49-F238E27FC236}">
                <a16:creationId xmlns:a16="http://schemas.microsoft.com/office/drawing/2014/main" id="{68780E62-C6B4-CE3F-A3B5-64AAC4587DA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5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66A8D80D-738F-6D98-0191-A6B8BFCFFD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ADJUSTABLE WRENCHES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E363D1BC-5F5E-1139-F2D9-398B1EF435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DO NOT use these.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DO NOT use these.</a:t>
            </a:r>
          </a:p>
        </p:txBody>
      </p:sp>
      <p:pic>
        <p:nvPicPr>
          <p:cNvPr id="40964" name="Picture 4">
            <a:extLst>
              <a:ext uri="{FF2B5EF4-FFF2-40B4-BE49-F238E27FC236}">
                <a16:creationId xmlns:a16="http://schemas.microsoft.com/office/drawing/2014/main" id="{8EE4C959-1C89-B813-7C09-27E143D6B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2438400"/>
            <a:ext cx="731837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9B9D18AC-983D-8326-1EE0-69D0D294FC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CHAIN WRENCH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643F9FD8-056A-B3C1-42F8-6EB5B53EE0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Greatest tool ever made</a:t>
            </a:r>
          </a:p>
        </p:txBody>
      </p:sp>
      <p:pic>
        <p:nvPicPr>
          <p:cNvPr id="41988" name="Picture 1">
            <a:extLst>
              <a:ext uri="{FF2B5EF4-FFF2-40B4-BE49-F238E27FC236}">
                <a16:creationId xmlns:a16="http://schemas.microsoft.com/office/drawing/2014/main" id="{78D469F6-6829-2204-1EB9-AAC25FCE3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3429000"/>
            <a:ext cx="4202112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2">
            <a:extLst>
              <a:ext uri="{FF2B5EF4-FFF2-40B4-BE49-F238E27FC236}">
                <a16:creationId xmlns:a16="http://schemas.microsoft.com/office/drawing/2014/main" id="{B3076D5F-E4FD-9C19-298F-65158120B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2392363"/>
            <a:ext cx="4465637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D71DBCC-D747-4676-48E3-4F8E611330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HAMMERS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9ED8FAA-F9D2-CE0E-5EE4-9AB1FF941F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Plastic, lead and rubber mallets are used to prevent damaging the surface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B2FE7F03-33AE-310B-6F77-A8B482A3C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5325"/>
            <a:ext cx="45910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3B48083B-CC78-F0BD-AAE2-67D9E349F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4487863"/>
            <a:ext cx="4479925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CA3CADEC-47D0-36C2-2441-7890F7561C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ALLEN WRENCHES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1E7824F-EEA7-0796-F6DB-340DB171C8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Used for set screws and cap screws</a:t>
            </a:r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0B8ABD9C-DD26-5147-4D58-5753D7D9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2667000"/>
            <a:ext cx="4044950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CCC250E8-0D6B-9ABC-3167-698C29326E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IMPACT DRIVER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531C4935-5428-DBBB-F30E-3BC407D27F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Greatest tool ever made</a:t>
            </a:r>
          </a:p>
          <a:p>
            <a:pPr eaLnBrk="1" hangingPunct="1"/>
            <a:r>
              <a:rPr lang="en-US" altLang="en-US"/>
              <a:t>Loosens the impossible (with a hammer)</a:t>
            </a:r>
          </a:p>
          <a:p>
            <a:pPr eaLnBrk="1" hangingPunct="1"/>
            <a:r>
              <a:rPr lang="en-US" altLang="en-US"/>
              <a:t>Wear eye protection</a:t>
            </a:r>
          </a:p>
        </p:txBody>
      </p:sp>
      <p:pic>
        <p:nvPicPr>
          <p:cNvPr id="44036" name="Picture 1">
            <a:extLst>
              <a:ext uri="{FF2B5EF4-FFF2-40B4-BE49-F238E27FC236}">
                <a16:creationId xmlns:a16="http://schemas.microsoft.com/office/drawing/2014/main" id="{FCE4AB5E-CEFB-6849-4438-14E8A5140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58674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D7F72-C041-E730-17D4-69E30E27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Impact Driver Use">
            <a:hlinkClick r:id="" action="ppaction://media"/>
            <a:extLst>
              <a:ext uri="{FF2B5EF4-FFF2-40B4-BE49-F238E27FC236}">
                <a16:creationId xmlns:a16="http://schemas.microsoft.com/office/drawing/2014/main" id="{945C8225-7914-E85D-D70C-29B7658966A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5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54DC1CD9-8F8D-6DCB-E5E0-B548933D37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FLOOR JACK AND STANDS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C3D495B2-707A-659F-0781-6D475EFBE8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SPECIFIC “jacking points”</a:t>
            </a:r>
          </a:p>
          <a:p>
            <a:pPr eaLnBrk="1" hangingPunct="1"/>
            <a:r>
              <a:rPr lang="en-US" altLang="en-US"/>
              <a:t>ALWAYS use jack stands</a:t>
            </a:r>
          </a:p>
          <a:p>
            <a:pPr eaLnBrk="1" hangingPunct="1"/>
            <a:r>
              <a:rPr lang="en-US" altLang="en-US"/>
              <a:t>ALWAYS raise jack handle</a:t>
            </a:r>
          </a:p>
        </p:txBody>
      </p:sp>
      <p:pic>
        <p:nvPicPr>
          <p:cNvPr id="45060" name="Picture 4" descr="DSC00162">
            <a:extLst>
              <a:ext uri="{FF2B5EF4-FFF2-40B4-BE49-F238E27FC236}">
                <a16:creationId xmlns:a16="http://schemas.microsoft.com/office/drawing/2014/main" id="{B735C167-7010-077C-767A-68802F14E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r="9941"/>
          <a:stretch>
            <a:fillRect/>
          </a:stretch>
        </p:blipFill>
        <p:spPr bwMode="auto">
          <a:xfrm>
            <a:off x="2590800" y="3349625"/>
            <a:ext cx="39624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676BD-AB9F-C430-5B1D-9EE676580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QUICK &amp; DIRTY: Floor Jack &amp; Jack Stands">
            <a:hlinkClick r:id="" action="ppaction://media"/>
            <a:extLst>
              <a:ext uri="{FF2B5EF4-FFF2-40B4-BE49-F238E27FC236}">
                <a16:creationId xmlns:a16="http://schemas.microsoft.com/office/drawing/2014/main" id="{BFC4869F-EA70-0AF9-467E-C33D9B6BFAB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E5B8097C-B3D2-D1E9-6BFE-AA52EA9D1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ENGINE CRANE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C8F1AC79-0AC2-46C3-BC4B-B94385CAD7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pPr eaLnBrk="1" hangingPunct="1"/>
            <a:r>
              <a:rPr lang="en-US" altLang="en-US"/>
              <a:t>AKA “Cherry Picker”</a:t>
            </a:r>
          </a:p>
          <a:p>
            <a:pPr eaLnBrk="1" hangingPunct="1"/>
            <a:r>
              <a:rPr lang="en-US" altLang="en-US"/>
              <a:t>Lifts engines out of vehicles</a:t>
            </a:r>
          </a:p>
          <a:p>
            <a:pPr eaLnBrk="1" hangingPunct="1"/>
            <a:r>
              <a:rPr lang="en-US" altLang="en-US"/>
              <a:t>Chain must be WELL secured</a:t>
            </a:r>
          </a:p>
          <a:p>
            <a:pPr eaLnBrk="1" hangingPunct="1"/>
            <a:r>
              <a:rPr lang="en-US" altLang="en-US"/>
              <a:t>NEVER go under an engine supported only by a chain</a:t>
            </a:r>
          </a:p>
        </p:txBody>
      </p:sp>
      <p:pic>
        <p:nvPicPr>
          <p:cNvPr id="46084" name="Picture 4" descr="DSC00163">
            <a:extLst>
              <a:ext uri="{FF2B5EF4-FFF2-40B4-BE49-F238E27FC236}">
                <a16:creationId xmlns:a16="http://schemas.microsoft.com/office/drawing/2014/main" id="{6DE4DED0-2251-166C-248A-F75EDF32B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5" r="24277"/>
          <a:stretch>
            <a:fillRect/>
          </a:stretch>
        </p:blipFill>
        <p:spPr bwMode="auto">
          <a:xfrm>
            <a:off x="4894263" y="1309688"/>
            <a:ext cx="424973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285316A6-410C-5AD0-14DA-A9F32B34F6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OIL DRAIN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FD500074-CB73-D5F7-1A0E-76F7DCECE5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800600" cy="4525963"/>
          </a:xfrm>
        </p:spPr>
        <p:txBody>
          <a:bodyPr/>
          <a:lstStyle/>
          <a:p>
            <a:pPr eaLnBrk="1" hangingPunct="1"/>
            <a:r>
              <a:rPr lang="en-US" altLang="en-US"/>
              <a:t>Stores drained engine or transmission oil</a:t>
            </a:r>
          </a:p>
          <a:p>
            <a:pPr eaLnBrk="1" hangingPunct="1"/>
            <a:r>
              <a:rPr lang="en-US" altLang="en-US"/>
              <a:t>Must be emptied frequently</a:t>
            </a:r>
          </a:p>
        </p:txBody>
      </p:sp>
      <p:pic>
        <p:nvPicPr>
          <p:cNvPr id="47108" name="Picture 4" descr="DSC00164">
            <a:extLst>
              <a:ext uri="{FF2B5EF4-FFF2-40B4-BE49-F238E27FC236}">
                <a16:creationId xmlns:a16="http://schemas.microsoft.com/office/drawing/2014/main" id="{3A155D81-5FBE-AB33-E326-8B50CC05E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71600"/>
            <a:ext cx="39433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DSC00165">
            <a:extLst>
              <a:ext uri="{FF2B5EF4-FFF2-40B4-BE49-F238E27FC236}">
                <a16:creationId xmlns:a16="http://schemas.microsoft.com/office/drawing/2014/main" id="{F05E1957-E21D-281A-C751-3EC28A414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24977" r="24983" b="27950"/>
          <a:stretch>
            <a:fillRect/>
          </a:stretch>
        </p:blipFill>
        <p:spPr bwMode="auto">
          <a:xfrm>
            <a:off x="457200" y="4114800"/>
            <a:ext cx="3505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D593144D-93C8-E561-937F-0CC8039C6F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GREASE GUN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2A067EAD-CF19-86C5-4D6C-C8234B0C88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Used to lubricate steering and supension components through grease fittings</a:t>
            </a:r>
          </a:p>
        </p:txBody>
      </p:sp>
      <p:pic>
        <p:nvPicPr>
          <p:cNvPr id="48132" name="Picture 4" descr="DSC00168">
            <a:extLst>
              <a:ext uri="{FF2B5EF4-FFF2-40B4-BE49-F238E27FC236}">
                <a16:creationId xmlns:a16="http://schemas.microsoft.com/office/drawing/2014/main" id="{DE3ABAFC-5F17-B7F7-B9E5-2B92557BA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7" b="22365"/>
          <a:stretch>
            <a:fillRect/>
          </a:stretch>
        </p:blipFill>
        <p:spPr bwMode="auto">
          <a:xfrm>
            <a:off x="990600" y="3124200"/>
            <a:ext cx="72691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A99F2848-B38C-038A-3FDF-088E08DE39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GEAR PULLER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E6E15B94-DC9E-6886-2F85-8BC9341813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029200" cy="4525963"/>
          </a:xfrm>
        </p:spPr>
        <p:txBody>
          <a:bodyPr/>
          <a:lstStyle/>
          <a:p>
            <a:pPr eaLnBrk="1" hangingPunct="1"/>
            <a:r>
              <a:rPr lang="en-US" altLang="en-US"/>
              <a:t>Used to remove gears and pulleys</a:t>
            </a:r>
          </a:p>
          <a:p>
            <a:pPr eaLnBrk="1" hangingPunct="1"/>
            <a:r>
              <a:rPr lang="en-US" altLang="en-US"/>
              <a:t>NOT for harmonic balancers</a:t>
            </a:r>
          </a:p>
        </p:txBody>
      </p:sp>
      <p:pic>
        <p:nvPicPr>
          <p:cNvPr id="49156" name="Picture 4" descr="DSC00170">
            <a:extLst>
              <a:ext uri="{FF2B5EF4-FFF2-40B4-BE49-F238E27FC236}">
                <a16:creationId xmlns:a16="http://schemas.microsoft.com/office/drawing/2014/main" id="{A982BC38-E8C7-0887-CE4E-592607D6D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r="27808"/>
          <a:stretch>
            <a:fillRect/>
          </a:stretch>
        </p:blipFill>
        <p:spPr bwMode="auto">
          <a:xfrm>
            <a:off x="5410200" y="1447800"/>
            <a:ext cx="358298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140D9F59-BEC2-2E7F-1724-DA49AEDD7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HARMONIC BALANCER PULLER</a:t>
            </a:r>
          </a:p>
        </p:txBody>
      </p:sp>
      <p:pic>
        <p:nvPicPr>
          <p:cNvPr id="50179" name="Content Placeholder 3">
            <a:extLst>
              <a:ext uri="{FF2B5EF4-FFF2-40B4-BE49-F238E27FC236}">
                <a16:creationId xmlns:a16="http://schemas.microsoft.com/office/drawing/2014/main" id="{4DF9608B-D5EA-2311-E975-D97E3DDE4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600200"/>
            <a:ext cx="6172200" cy="493712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1D2FCC3-CCDB-23CE-F8BD-502BF5575B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CHISELS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E585CEB4-3EBE-2275-999E-9F130FE6F6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Used for cutting off rivet heads, bolts and rusted nuts 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315835E1-A3E0-8AEE-3A01-E55EF17C3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2366963"/>
            <a:ext cx="478313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401D7A96-8605-F108-0527-C87FB0E5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" name="Online Media 1" title="Removing a Harmonic Balancer // ToolPRO Harmonic Balancer Puller">
            <a:hlinkClick r:id="" action="ppaction://media"/>
            <a:extLst>
              <a:ext uri="{FF2B5EF4-FFF2-40B4-BE49-F238E27FC236}">
                <a16:creationId xmlns:a16="http://schemas.microsoft.com/office/drawing/2014/main" id="{886EF3BE-1070-CFDC-6F24-7FB7F54BD4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91115" y="1066800"/>
            <a:ext cx="8496637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CC34694D-507A-2B0A-F45A-B48A52A7B7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PISTON RING PLIERS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D3173F6F-694A-8909-7894-85A93406B8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Used to remove/install piston rings from pistons without breaking them</a:t>
            </a:r>
          </a:p>
        </p:txBody>
      </p:sp>
      <p:pic>
        <p:nvPicPr>
          <p:cNvPr id="53252" name="Picture 4" descr="DSC00171">
            <a:extLst>
              <a:ext uri="{FF2B5EF4-FFF2-40B4-BE49-F238E27FC236}">
                <a16:creationId xmlns:a16="http://schemas.microsoft.com/office/drawing/2014/main" id="{CA094644-FCD3-847D-5314-963B0F909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16232" r="11925" b="16754"/>
          <a:stretch>
            <a:fillRect/>
          </a:stretch>
        </p:blipFill>
        <p:spPr bwMode="auto">
          <a:xfrm>
            <a:off x="4953000" y="3417888"/>
            <a:ext cx="40386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ston Ring Expanders (short).mp4">
            <a:hlinkClick r:id="" action="ppaction://media"/>
            <a:extLst>
              <a:ext uri="{FF2B5EF4-FFF2-40B4-BE49-F238E27FC236}">
                <a16:creationId xmlns:a16="http://schemas.microsoft.com/office/drawing/2014/main" id="{F995FFC3-D8EE-CD4B-2BE8-1956960DA5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310515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AD31C-6CB7-1E4C-B89A-6763D65B8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How to use Piston ring pliers">
            <a:hlinkClick r:id="" action="ppaction://media"/>
            <a:extLst>
              <a:ext uri="{FF2B5EF4-FFF2-40B4-BE49-F238E27FC236}">
                <a16:creationId xmlns:a16="http://schemas.microsoft.com/office/drawing/2014/main" id="{AE5E705C-33A9-506A-AC42-B6D95EE595E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5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D6190826-FFCC-831E-1ECC-EAA35F252C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/>
              <a:t>CYLINDER HONE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FB37078D-A7E5-3678-0236-734223B46B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6442075" cy="4525963"/>
          </a:xfrm>
        </p:spPr>
        <p:txBody>
          <a:bodyPr/>
          <a:lstStyle/>
          <a:p>
            <a:pPr eaLnBrk="1" hangingPunct="1"/>
            <a:r>
              <a:rPr lang="en-US" altLang="en-US" sz="2800"/>
              <a:t>Used to remove glazing from cylinders in preparation for new rings</a:t>
            </a:r>
          </a:p>
          <a:p>
            <a:pPr eaLnBrk="1" hangingPunct="1"/>
            <a:r>
              <a:rPr lang="en-US" altLang="en-US" sz="2800"/>
              <a:t>Used with a hand drill and honing oil</a:t>
            </a:r>
          </a:p>
          <a:p>
            <a:pPr eaLnBrk="1" hangingPunct="1"/>
            <a:r>
              <a:rPr lang="en-US" altLang="en-US" sz="2800"/>
              <a:t>Flex Hone (top)</a:t>
            </a:r>
          </a:p>
          <a:p>
            <a:pPr eaLnBrk="1" hangingPunct="1"/>
            <a:r>
              <a:rPr lang="en-US" altLang="en-US" sz="2800"/>
              <a:t>Ball Hone (bottom)</a:t>
            </a:r>
            <a:endParaRPr lang="en-US" altLang="en-US"/>
          </a:p>
        </p:txBody>
      </p:sp>
      <p:pic>
        <p:nvPicPr>
          <p:cNvPr id="54276" name="Picture 4" descr="DSC00173">
            <a:extLst>
              <a:ext uri="{FF2B5EF4-FFF2-40B4-BE49-F238E27FC236}">
                <a16:creationId xmlns:a16="http://schemas.microsoft.com/office/drawing/2014/main" id="{94084CE5-F110-3162-75AD-40DD51551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2" r="12859"/>
          <a:stretch>
            <a:fillRect/>
          </a:stretch>
        </p:blipFill>
        <p:spPr bwMode="auto">
          <a:xfrm>
            <a:off x="6899275" y="274638"/>
            <a:ext cx="1957388" cy="373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oning.wmv">
            <a:hlinkClick r:id="" action="ppaction://media"/>
            <a:extLst>
              <a:ext uri="{FF2B5EF4-FFF2-40B4-BE49-F238E27FC236}">
                <a16:creationId xmlns:a16="http://schemas.microsoft.com/office/drawing/2014/main" id="{8F8C385F-D2EF-8AC1-5987-DCD6C4D9870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4267200"/>
            <a:ext cx="323532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2">
            <a:extLst>
              <a:ext uri="{FF2B5EF4-FFF2-40B4-BE49-F238E27FC236}">
                <a16:creationId xmlns:a16="http://schemas.microsoft.com/office/drawing/2014/main" id="{0C7A3E1D-DC05-E957-6D68-FCF611738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256088"/>
            <a:ext cx="3784600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2EF2-4837-BE80-C51D-AD62AE422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How to Hone Engine Cylinders The Right Way">
            <a:hlinkClick r:id="" action="ppaction://media"/>
            <a:extLst>
              <a:ext uri="{FF2B5EF4-FFF2-40B4-BE49-F238E27FC236}">
                <a16:creationId xmlns:a16="http://schemas.microsoft.com/office/drawing/2014/main" id="{22F6F000-2D83-67F3-12C3-85FB1659DFF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2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561B29A1-80D5-B884-25F5-D770967AAE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PISTON RING COMPRESSOR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5201039C-D377-DE8C-47C7-8E9FD56757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638800" cy="4525963"/>
          </a:xfrm>
        </p:spPr>
        <p:txBody>
          <a:bodyPr/>
          <a:lstStyle/>
          <a:p>
            <a:pPr eaLnBrk="1" hangingPunct="1"/>
            <a:r>
              <a:rPr lang="en-US" altLang="en-US"/>
              <a:t>Compressing piston rings into the ring grooves to fit pistons into the cylinders</a:t>
            </a:r>
          </a:p>
          <a:p>
            <a:pPr eaLnBrk="1" hangingPunct="1"/>
            <a:r>
              <a:rPr lang="en-US" altLang="en-US"/>
              <a:t>Sharp edges may cut hands</a:t>
            </a:r>
          </a:p>
        </p:txBody>
      </p:sp>
      <p:pic>
        <p:nvPicPr>
          <p:cNvPr id="55300" name="Picture 4" descr="DSC00174">
            <a:extLst>
              <a:ext uri="{FF2B5EF4-FFF2-40B4-BE49-F238E27FC236}">
                <a16:creationId xmlns:a16="http://schemas.microsoft.com/office/drawing/2014/main" id="{030064BE-C687-0BB9-7F4D-FCEA494A1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5"/>
          <a:stretch>
            <a:fillRect/>
          </a:stretch>
        </p:blipFill>
        <p:spPr bwMode="auto">
          <a:xfrm>
            <a:off x="6019800" y="1524000"/>
            <a:ext cx="31051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nstall pistons (short).wmv">
            <a:hlinkClick r:id="" action="ppaction://media"/>
            <a:extLst>
              <a:ext uri="{FF2B5EF4-FFF2-40B4-BE49-F238E27FC236}">
                <a16:creationId xmlns:a16="http://schemas.microsoft.com/office/drawing/2014/main" id="{4553532A-1CD9-3914-6E54-56100AB349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59225"/>
            <a:ext cx="386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5622-FAFF-9769-6AD6-5955204BC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nline Media 5" title="How to - Easily Install a Piston (Compressing) // ToolPRO Compressor Piston Ring // Supercheap Auto">
            <a:hlinkClick r:id="" action="ppaction://media"/>
            <a:extLst>
              <a:ext uri="{FF2B5EF4-FFF2-40B4-BE49-F238E27FC236}">
                <a16:creationId xmlns:a16="http://schemas.microsoft.com/office/drawing/2014/main" id="{DA6DD0B2-AFFE-5121-0AEA-353F6ADC4B8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1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FE8ACDB2-7424-3CA4-5FA1-F225E2DB5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TIRE INFLATOR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0B0D4059-DC82-C943-0A0C-10B32E30A1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Used to inflate tires</a:t>
            </a:r>
          </a:p>
          <a:p>
            <a:pPr eaLnBrk="1" hangingPunct="1"/>
            <a:r>
              <a:rPr lang="en-US" altLang="en-US"/>
              <a:t>Has a built-in pressure gauge</a:t>
            </a:r>
          </a:p>
        </p:txBody>
      </p:sp>
      <p:pic>
        <p:nvPicPr>
          <p:cNvPr id="56324" name="Picture 4" descr="DSC00175">
            <a:extLst>
              <a:ext uri="{FF2B5EF4-FFF2-40B4-BE49-F238E27FC236}">
                <a16:creationId xmlns:a16="http://schemas.microsoft.com/office/drawing/2014/main" id="{A7248A00-18D0-5C0D-C34E-1D8FC45F5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t="33791" b="25319"/>
          <a:stretch>
            <a:fillRect/>
          </a:stretch>
        </p:blipFill>
        <p:spPr bwMode="auto">
          <a:xfrm>
            <a:off x="457200" y="3276600"/>
            <a:ext cx="81835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2C75A559-3586-FB61-139E-DAA549EA93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SPARK PLUG BOOT PLIERS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BB195563-3C53-2CA9-78A7-1944270B40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Removes stubborn and hard to reach spark plug boots </a:t>
            </a:r>
          </a:p>
        </p:txBody>
      </p:sp>
      <p:pic>
        <p:nvPicPr>
          <p:cNvPr id="57348" name="Picture 4" descr="DSC00176">
            <a:extLst>
              <a:ext uri="{FF2B5EF4-FFF2-40B4-BE49-F238E27FC236}">
                <a16:creationId xmlns:a16="http://schemas.microsoft.com/office/drawing/2014/main" id="{B64CDBB3-19D6-0F89-C33A-335681BBA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" b="15918"/>
          <a:stretch>
            <a:fillRect/>
          </a:stretch>
        </p:blipFill>
        <p:spPr bwMode="auto">
          <a:xfrm>
            <a:off x="1600200" y="3124200"/>
            <a:ext cx="57451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4E3B1D4F-C9F1-42C7-EA7D-EF376FE24D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BATTERY CLAMP PULLER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233CC89F-D444-663B-952E-9181A035F7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382000" cy="4525963"/>
          </a:xfrm>
        </p:spPr>
        <p:txBody>
          <a:bodyPr/>
          <a:lstStyle/>
          <a:p>
            <a:pPr eaLnBrk="1" hangingPunct="1"/>
            <a:r>
              <a:rPr lang="en-US" altLang="en-US"/>
              <a:t>Removes battery cable clamps without damage</a:t>
            </a:r>
          </a:p>
        </p:txBody>
      </p:sp>
      <p:pic>
        <p:nvPicPr>
          <p:cNvPr id="58372" name="Picture 4" descr="DSC00177">
            <a:extLst>
              <a:ext uri="{FF2B5EF4-FFF2-40B4-BE49-F238E27FC236}">
                <a16:creationId xmlns:a16="http://schemas.microsoft.com/office/drawing/2014/main" id="{17EDA05A-2477-F3E4-F92B-D2FCB2ED2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 t="7951" r="26744" b="11406"/>
          <a:stretch>
            <a:fillRect/>
          </a:stretch>
        </p:blipFill>
        <p:spPr bwMode="auto">
          <a:xfrm>
            <a:off x="1447800" y="2895600"/>
            <a:ext cx="263525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1">
            <a:extLst>
              <a:ext uri="{FF2B5EF4-FFF2-40B4-BE49-F238E27FC236}">
                <a16:creationId xmlns:a16="http://schemas.microsoft.com/office/drawing/2014/main" id="{A6B2C05F-DBEF-A70C-1376-16DC7478A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95600"/>
            <a:ext cx="264795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6F27C55-0250-45EA-52A0-96F0E4235E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PUNCHES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19A0293-D78D-20CC-AB27-C388E2F260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9624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Center Punch</a:t>
            </a:r>
          </a:p>
          <a:p>
            <a:pPr lvl="1" eaLnBrk="1" hangingPunct="1"/>
            <a:r>
              <a:rPr lang="en-US" altLang="en-US" dirty="0"/>
              <a:t>Preps for drills</a:t>
            </a:r>
          </a:p>
          <a:p>
            <a:pPr eaLnBrk="1" hangingPunct="1"/>
            <a:r>
              <a:rPr lang="en-US" altLang="en-US" dirty="0"/>
              <a:t>Pin Punch</a:t>
            </a:r>
          </a:p>
          <a:p>
            <a:pPr lvl="1" eaLnBrk="1" hangingPunct="1"/>
            <a:r>
              <a:rPr lang="en-US" altLang="en-US" dirty="0"/>
              <a:t>Removes pins</a:t>
            </a:r>
          </a:p>
          <a:p>
            <a:pPr eaLnBrk="1" hangingPunct="1"/>
            <a:r>
              <a:rPr lang="en-US" altLang="en-US" dirty="0"/>
              <a:t>Drift Punch</a:t>
            </a:r>
          </a:p>
          <a:p>
            <a:pPr lvl="1" eaLnBrk="1" hangingPunct="1"/>
            <a:r>
              <a:rPr lang="en-US" altLang="en-US" dirty="0"/>
              <a:t>Aligns holes</a:t>
            </a:r>
          </a:p>
          <a:p>
            <a:pPr eaLnBrk="1" hangingPunct="1"/>
            <a:r>
              <a:rPr lang="en-US" altLang="en-US" dirty="0"/>
              <a:t>Taper Punch</a:t>
            </a:r>
          </a:p>
          <a:p>
            <a:pPr lvl="1" eaLnBrk="1" hangingPunct="1"/>
            <a:r>
              <a:rPr lang="en-US" altLang="en-US" dirty="0"/>
              <a:t>For hitting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7A038976-F5AD-6E68-EFEA-CF8D5766C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00200"/>
            <a:ext cx="4776788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C5CD2AE1-E4D1-9436-3F95-C03EAE4720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BATTERY POST CLEANER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2C888A4C-906A-521D-D502-2F29128C0A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029200" cy="4525963"/>
          </a:xfrm>
        </p:spPr>
        <p:txBody>
          <a:bodyPr/>
          <a:lstStyle/>
          <a:p>
            <a:pPr eaLnBrk="1" hangingPunct="1"/>
            <a:r>
              <a:rPr lang="en-US" altLang="en-US"/>
              <a:t>Two wire brushes help to clean both battery posts and battery clamps</a:t>
            </a:r>
          </a:p>
        </p:txBody>
      </p:sp>
      <p:pic>
        <p:nvPicPr>
          <p:cNvPr id="59396" name="Picture 1">
            <a:extLst>
              <a:ext uri="{FF2B5EF4-FFF2-40B4-BE49-F238E27FC236}">
                <a16:creationId xmlns:a16="http://schemas.microsoft.com/office/drawing/2014/main" id="{A0AFFF76-8858-58B3-002B-77A6130EB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4106863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2">
            <a:extLst>
              <a:ext uri="{FF2B5EF4-FFF2-40B4-BE49-F238E27FC236}">
                <a16:creationId xmlns:a16="http://schemas.microsoft.com/office/drawing/2014/main" id="{B2521447-D789-7693-92C7-E413B5005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4106863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3">
            <a:extLst>
              <a:ext uri="{FF2B5EF4-FFF2-40B4-BE49-F238E27FC236}">
                <a16:creationId xmlns:a16="http://schemas.microsoft.com/office/drawing/2014/main" id="{4188D72A-146E-B865-78A5-304A913912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88" y="1612900"/>
            <a:ext cx="3681412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4">
            <a:extLst>
              <a:ext uri="{FF2B5EF4-FFF2-40B4-BE49-F238E27FC236}">
                <a16:creationId xmlns:a16="http://schemas.microsoft.com/office/drawing/2014/main" id="{52437F28-5334-EC0B-2153-7F1CEEEB7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4106863"/>
            <a:ext cx="36512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>
            <a:extLst>
              <a:ext uri="{FF2B5EF4-FFF2-40B4-BE49-F238E27FC236}">
                <a16:creationId xmlns:a16="http://schemas.microsoft.com/office/drawing/2014/main" id="{EB59A2C1-B78D-99F2-063F-E0062693A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TORQUE WRENCH</a:t>
            </a:r>
          </a:p>
        </p:txBody>
      </p:sp>
      <p:sp>
        <p:nvSpPr>
          <p:cNvPr id="60419" name="Content Placeholder 2">
            <a:extLst>
              <a:ext uri="{FF2B5EF4-FFF2-40B4-BE49-F238E27FC236}">
                <a16:creationId xmlns:a16="http://schemas.microsoft.com/office/drawing/2014/main" id="{9AAF61A7-E04A-493D-579F-B3AA39054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A tool that allows a MEASURED amount of TIGHTNESS</a:t>
            </a:r>
          </a:p>
          <a:p>
            <a:endParaRPr lang="en-US" altLang="en-US"/>
          </a:p>
          <a:p>
            <a:r>
              <a:rPr lang="en-US" altLang="en-US"/>
              <a:t>NOT A BREAKER BAR!</a:t>
            </a:r>
          </a:p>
          <a:p>
            <a:endParaRPr lang="en-US" altLang="en-US"/>
          </a:p>
          <a:p>
            <a:r>
              <a:rPr lang="en-US" altLang="en-US"/>
              <a:t>NOT FOR “REMOVING” FASTENERS</a:t>
            </a:r>
          </a:p>
          <a:p>
            <a:pPr lvl="1"/>
            <a:r>
              <a:rPr lang="en-US" altLang="en-US"/>
              <a:t>This ruins the calibration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A7F0F516-FAA6-3F35-865C-7195F0706C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/>
              <a:t>BEAM TORQUE WRENCH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715BD10F-D9C1-0DBF-7064-056316F8D6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418013" cy="4525963"/>
          </a:xfrm>
        </p:spPr>
        <p:txBody>
          <a:bodyPr/>
          <a:lstStyle/>
          <a:p>
            <a:pPr eaLnBrk="1" hangingPunct="1"/>
            <a:r>
              <a:rPr lang="en-US" altLang="en-US"/>
              <a:t>Has a handle (that flexes) and a needle (that points to numbers)</a:t>
            </a:r>
          </a:p>
        </p:txBody>
      </p:sp>
      <p:pic>
        <p:nvPicPr>
          <p:cNvPr id="61444" name="Picture 4" descr="DSC00183">
            <a:extLst>
              <a:ext uri="{FF2B5EF4-FFF2-40B4-BE49-F238E27FC236}">
                <a16:creationId xmlns:a16="http://schemas.microsoft.com/office/drawing/2014/main" id="{B36ED667-48F9-B8FA-A6AA-D155B0230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t="27335" r="5077"/>
          <a:stretch>
            <a:fillRect/>
          </a:stretch>
        </p:blipFill>
        <p:spPr bwMode="auto">
          <a:xfrm>
            <a:off x="4875213" y="1600200"/>
            <a:ext cx="3963987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4" descr="DSC00182">
            <a:extLst>
              <a:ext uri="{FF2B5EF4-FFF2-40B4-BE49-F238E27FC236}">
                <a16:creationId xmlns:a16="http://schemas.microsoft.com/office/drawing/2014/main" id="{67966A6F-BCB5-1A7B-BFDD-EA816AE7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30270" r="3333" b="39728"/>
          <a:stretch>
            <a:fillRect/>
          </a:stretch>
        </p:blipFill>
        <p:spPr bwMode="auto">
          <a:xfrm>
            <a:off x="228600" y="4724400"/>
            <a:ext cx="8610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60A4B56E-AD99-7EAA-85C4-CF6AE956AC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3600"/>
              <a:t>MICROMETER TORQUE WRENCH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FF0B0FC2-E157-608F-F453-64A795B5E5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905375" cy="4525963"/>
          </a:xfrm>
        </p:spPr>
        <p:txBody>
          <a:bodyPr/>
          <a:lstStyle/>
          <a:p>
            <a:pPr eaLnBrk="1" hangingPunct="1"/>
            <a:r>
              <a:rPr lang="en-US" altLang="en-US"/>
              <a:t>Dial up desired torque by turning the handle</a:t>
            </a:r>
          </a:p>
          <a:p>
            <a:pPr eaLnBrk="1" hangingPunct="1"/>
            <a:r>
              <a:rPr lang="en-US" altLang="en-US"/>
              <a:t>Lock it</a:t>
            </a:r>
          </a:p>
          <a:p>
            <a:pPr eaLnBrk="1" hangingPunct="1"/>
            <a:r>
              <a:rPr lang="en-US" altLang="en-US"/>
              <a:t>Hear/feel “click”</a:t>
            </a:r>
          </a:p>
        </p:txBody>
      </p:sp>
      <p:pic>
        <p:nvPicPr>
          <p:cNvPr id="62468" name="Picture 4" descr="DSC00181">
            <a:extLst>
              <a:ext uri="{FF2B5EF4-FFF2-40B4-BE49-F238E27FC236}">
                <a16:creationId xmlns:a16="http://schemas.microsoft.com/office/drawing/2014/main" id="{DFF2FDFB-BF61-2752-DA3C-1C82C9E1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8" t="16733" r="32706" b="3246"/>
          <a:stretch>
            <a:fillRect/>
          </a:stretch>
        </p:blipFill>
        <p:spPr bwMode="auto">
          <a:xfrm>
            <a:off x="5389563" y="1219200"/>
            <a:ext cx="37623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4" descr="DSC00180">
            <a:extLst>
              <a:ext uri="{FF2B5EF4-FFF2-40B4-BE49-F238E27FC236}">
                <a16:creationId xmlns:a16="http://schemas.microsoft.com/office/drawing/2014/main" id="{72F74E02-9856-9C26-ACCA-E7F256EB0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t="39754" b="40936"/>
          <a:stretch>
            <a:fillRect/>
          </a:stretch>
        </p:blipFill>
        <p:spPr bwMode="auto">
          <a:xfrm>
            <a:off x="123825" y="5334000"/>
            <a:ext cx="8896350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>
            <a:extLst>
              <a:ext uri="{FF2B5EF4-FFF2-40B4-BE49-F238E27FC236}">
                <a16:creationId xmlns:a16="http://schemas.microsoft.com/office/drawing/2014/main" id="{4C95E3E1-8CF4-451B-FDE6-DEBE07E21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Online Media 2" title="Torque The Stupid Wheel Nuts">
            <a:hlinkClick r:id="" action="ppaction://media"/>
            <a:extLst>
              <a:ext uri="{FF2B5EF4-FFF2-40B4-BE49-F238E27FC236}">
                <a16:creationId xmlns:a16="http://schemas.microsoft.com/office/drawing/2014/main" id="{3821C985-F669-124C-F5E5-1CE9B4674DB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274638"/>
            <a:ext cx="8229600" cy="6172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43648838-CC66-DCA3-590C-4EBF7B1336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TEST LIGHT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F6AA5381-02AC-3864-79FF-DBE1217069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5720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“Idiot Light”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Tests electrical circuits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Handle lights up when voltage is present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DO NOT use with computer-controlled components</a:t>
            </a:r>
          </a:p>
        </p:txBody>
      </p:sp>
      <p:pic>
        <p:nvPicPr>
          <p:cNvPr id="64516" name="Picture 4" descr="DSC00184">
            <a:extLst>
              <a:ext uri="{FF2B5EF4-FFF2-40B4-BE49-F238E27FC236}">
                <a16:creationId xmlns:a16="http://schemas.microsoft.com/office/drawing/2014/main" id="{D6FCCC1E-51E1-BDD0-E9EE-2177B72A7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667" r="8333"/>
          <a:stretch>
            <a:fillRect/>
          </a:stretch>
        </p:blipFill>
        <p:spPr bwMode="auto">
          <a:xfrm>
            <a:off x="4729163" y="1597025"/>
            <a:ext cx="3962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6EBB6FC0-B5F8-C2E7-239F-36B8C82FD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altLang="en-US" sz="2800" dirty="0"/>
              <a:t>DO NOT use this to test computer components</a:t>
            </a:r>
          </a:p>
        </p:txBody>
      </p:sp>
      <p:pic>
        <p:nvPicPr>
          <p:cNvPr id="2" name="Online Media 1" title="How To Use An Automotive Circuit Tester Pen">
            <a:hlinkClick r:id="" action="ppaction://media"/>
            <a:extLst>
              <a:ext uri="{FF2B5EF4-FFF2-40B4-BE49-F238E27FC236}">
                <a16:creationId xmlns:a16="http://schemas.microsoft.com/office/drawing/2014/main" id="{E630BBB4-BE93-692B-B53B-EE5FD896C93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90780" y="1189038"/>
            <a:ext cx="8280257" cy="4678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E01B656F-60D6-3E5E-250E-6B7E495B9C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VALVE SPRING COMPRESSOR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ED109446-82D7-C3AF-EDF5-CAAD1123E7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pPr eaLnBrk="1" hangingPunct="1"/>
            <a:r>
              <a:rPr lang="en-US" altLang="en-US"/>
              <a:t>Used for disassembling Cylinder Heads</a:t>
            </a:r>
          </a:p>
          <a:p>
            <a:pPr eaLnBrk="1" hangingPunct="1"/>
            <a:r>
              <a:rPr lang="en-US" altLang="en-US"/>
              <a:t>This type requires cylinder head removal</a:t>
            </a:r>
          </a:p>
        </p:txBody>
      </p:sp>
      <p:pic>
        <p:nvPicPr>
          <p:cNvPr id="66564" name="Picture 4" descr="DSC00185">
            <a:extLst>
              <a:ext uri="{FF2B5EF4-FFF2-40B4-BE49-F238E27FC236}">
                <a16:creationId xmlns:a16="http://schemas.microsoft.com/office/drawing/2014/main" id="{9CB720D6-DD68-491E-F80D-AB465392E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5"/>
          <a:stretch>
            <a:fillRect/>
          </a:stretch>
        </p:blipFill>
        <p:spPr bwMode="auto">
          <a:xfrm>
            <a:off x="4648200" y="1447800"/>
            <a:ext cx="4038600" cy="48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31F3C352-6503-2F81-5946-A33F93E77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" name="Online Media 1" title="How To Use A ToolPRO Valve Spring Compressor">
            <a:hlinkClick r:id="" action="ppaction://media"/>
            <a:extLst>
              <a:ext uri="{FF2B5EF4-FFF2-40B4-BE49-F238E27FC236}">
                <a16:creationId xmlns:a16="http://schemas.microsoft.com/office/drawing/2014/main" id="{10285BA8-6341-1897-B366-BC305F1FA87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>
            <a:extLst>
              <a:ext uri="{FF2B5EF4-FFF2-40B4-BE49-F238E27FC236}">
                <a16:creationId xmlns:a16="http://schemas.microsoft.com/office/drawing/2014/main" id="{F6469376-C053-3107-C13E-6AA31873C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8611" name="Content Placeholder 2">
            <a:extLst>
              <a:ext uri="{FF2B5EF4-FFF2-40B4-BE49-F238E27FC236}">
                <a16:creationId xmlns:a16="http://schemas.microsoft.com/office/drawing/2014/main" id="{C1C835CB-156C-27A6-8AD3-B7C70FD89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Screw head shapes?</a:t>
            </a:r>
          </a:p>
          <a:p>
            <a:r>
              <a:rPr lang="en-US" altLang="en-US"/>
              <a:t>Push or pull the wrench?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5699ABE-6AC5-76BC-F1A2-44D04AFDC3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PUNCHES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01DDB86D-18B8-AFC7-0F20-73CADEF2EA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pPr eaLnBrk="1" hangingPunct="1"/>
            <a:r>
              <a:rPr lang="en-US" altLang="en-US"/>
              <a:t>A Center Punch is needed to mark material before drilling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F39B0944-19FF-0EAA-95AB-CD1D2C555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1858963"/>
            <a:ext cx="4673600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14A4CEF-4FD0-F7A1-7AEE-2587B81D92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PUNCHES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D66A8AEB-BA88-1B8B-2038-F52EC73A22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810000" cy="4525963"/>
          </a:xfrm>
        </p:spPr>
        <p:txBody>
          <a:bodyPr/>
          <a:lstStyle/>
          <a:p>
            <a:pPr eaLnBrk="1" hangingPunct="1"/>
            <a:r>
              <a:rPr lang="en-US" altLang="en-US"/>
              <a:t>Aside from sharpening, the ends need to be chamfered as they are used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48CBCDEF-E50C-E73B-0B69-BD4B91CB5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2076450"/>
            <a:ext cx="4733925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FBC3222F-0A53-942E-AF0E-776602E8BD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FILES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C7923402-FD40-54CE-67C7-075E8C6691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Used to shape and smooth material</a:t>
            </a:r>
          </a:p>
          <a:p>
            <a:pPr eaLnBrk="1" hangingPunct="1"/>
            <a:r>
              <a:rPr lang="en-US" altLang="en-US"/>
              <a:t>Single (smooth) or Double cut (rough)</a:t>
            </a:r>
          </a:p>
          <a:p>
            <a:pPr eaLnBrk="1" hangingPunct="1"/>
            <a:r>
              <a:rPr lang="en-US" altLang="en-US"/>
              <a:t>Always use a handle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3726EECC-F89A-6286-E514-6362B70E8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4321175"/>
            <a:ext cx="7316788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795</Words>
  <Application>Microsoft Office PowerPoint</Application>
  <PresentationFormat>On-screen Show (4:3)</PresentationFormat>
  <Paragraphs>183</Paragraphs>
  <Slides>69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2" baseType="lpstr">
      <vt:lpstr>Arial</vt:lpstr>
      <vt:lpstr>Calibri</vt:lpstr>
      <vt:lpstr>Default Design</vt:lpstr>
      <vt:lpstr>HAND TOOLS</vt:lpstr>
      <vt:lpstr>PowerPoint Presentation</vt:lpstr>
      <vt:lpstr>HAMMERS</vt:lpstr>
      <vt:lpstr>HAMMERS</vt:lpstr>
      <vt:lpstr>CHISELS</vt:lpstr>
      <vt:lpstr>PUNCHES</vt:lpstr>
      <vt:lpstr>PUNCHES</vt:lpstr>
      <vt:lpstr>PUNCHES</vt:lpstr>
      <vt:lpstr>FILES</vt:lpstr>
      <vt:lpstr>HACKSAWS</vt:lpstr>
      <vt:lpstr>VISE</vt:lpstr>
      <vt:lpstr>CLEANING TOOLS</vt:lpstr>
      <vt:lpstr>CLEANING TOOLS</vt:lpstr>
      <vt:lpstr>PowerPoint Presentation</vt:lpstr>
      <vt:lpstr>SCREWDRIVERS</vt:lpstr>
      <vt:lpstr>SLIP JOINT PLIERS</vt:lpstr>
      <vt:lpstr>WATER PUMP PLIERS</vt:lpstr>
      <vt:lpstr>NEEDLE NOSE PLIERS</vt:lpstr>
      <vt:lpstr>SIDE CUTTERS</vt:lpstr>
      <vt:lpstr>SNAP RING PLIERS</vt:lpstr>
      <vt:lpstr>LOCKING PLIERS</vt:lpstr>
      <vt:lpstr>WRENCHES</vt:lpstr>
      <vt:lpstr>SOCKETS</vt:lpstr>
      <vt:lpstr>SWIVEL SOCKETS</vt:lpstr>
      <vt:lpstr>SPEED HANDLE</vt:lpstr>
      <vt:lpstr>BREAKER BAR</vt:lpstr>
      <vt:lpstr>RATCHET HANDLE</vt:lpstr>
      <vt:lpstr>EXTENSIONS</vt:lpstr>
      <vt:lpstr>REMOVING BROKEN BOLTS</vt:lpstr>
      <vt:lpstr>REMOVING BROKEN BOLTS</vt:lpstr>
      <vt:lpstr>REMOVING BROKEN BOLTS</vt:lpstr>
      <vt:lpstr>REMOVING BROKEN BOLTS</vt:lpstr>
      <vt:lpstr>PowerPoint Presentation</vt:lpstr>
      <vt:lpstr>FIXING DAMAGED THREADS</vt:lpstr>
      <vt:lpstr>FIXING DAMAGED THREADS</vt:lpstr>
      <vt:lpstr>FIXING DAMAGED THREADS</vt:lpstr>
      <vt:lpstr>PowerPoint Presentation</vt:lpstr>
      <vt:lpstr>ADJUSTABLE WRENCHES</vt:lpstr>
      <vt:lpstr>CHAIN WRENCH</vt:lpstr>
      <vt:lpstr>ALLEN WRENCHES</vt:lpstr>
      <vt:lpstr>IMPACT DRIVER</vt:lpstr>
      <vt:lpstr>PowerPoint Presentation</vt:lpstr>
      <vt:lpstr>FLOOR JACK AND STANDS</vt:lpstr>
      <vt:lpstr>PowerPoint Presentation</vt:lpstr>
      <vt:lpstr>ENGINE CRANE</vt:lpstr>
      <vt:lpstr>OIL DRAIN</vt:lpstr>
      <vt:lpstr>GREASE GUN</vt:lpstr>
      <vt:lpstr>GEAR PULLER</vt:lpstr>
      <vt:lpstr>HARMONIC BALANCER PULLER</vt:lpstr>
      <vt:lpstr>PowerPoint Presentation</vt:lpstr>
      <vt:lpstr>PISTON RING PLIERS</vt:lpstr>
      <vt:lpstr>PowerPoint Presentation</vt:lpstr>
      <vt:lpstr>CYLINDER HONE</vt:lpstr>
      <vt:lpstr>PowerPoint Presentation</vt:lpstr>
      <vt:lpstr>PISTON RING COMPRESSOR</vt:lpstr>
      <vt:lpstr>PowerPoint Presentation</vt:lpstr>
      <vt:lpstr>TIRE INFLATOR</vt:lpstr>
      <vt:lpstr>SPARK PLUG BOOT PLIERS</vt:lpstr>
      <vt:lpstr>BATTERY CLAMP PULLER</vt:lpstr>
      <vt:lpstr>BATTERY POST CLEANER</vt:lpstr>
      <vt:lpstr>TORQUE WRENCH</vt:lpstr>
      <vt:lpstr>BEAM TORQUE WRENCH</vt:lpstr>
      <vt:lpstr>MICROMETER TORQUE WRENCH</vt:lpstr>
      <vt:lpstr>PowerPoint Presentation</vt:lpstr>
      <vt:lpstr>TEST LIGHT</vt:lpstr>
      <vt:lpstr>DO NOT use this to test computer components</vt:lpstr>
      <vt:lpstr>VALVE SPRING COMPRESSOR</vt:lpstr>
      <vt:lpstr>PowerPoint Presentation</vt:lpstr>
      <vt:lpstr>PowerPoint Presentation</vt:lpstr>
    </vt:vector>
  </TitlesOfParts>
  <Company>SD23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 TOOLS</dc:title>
  <dc:creator>SD23-User</dc:creator>
  <cp:lastModifiedBy>Greg Wellwood</cp:lastModifiedBy>
  <cp:revision>31</cp:revision>
  <dcterms:created xsi:type="dcterms:W3CDTF">2008-08-26T19:10:35Z</dcterms:created>
  <dcterms:modified xsi:type="dcterms:W3CDTF">2023-09-21T20:31:13Z</dcterms:modified>
</cp:coreProperties>
</file>